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8" r:id="rId3"/>
    <p:sldId id="259" r:id="rId4"/>
    <p:sldId id="269" r:id="rId5"/>
    <p:sldId id="260" r:id="rId6"/>
    <p:sldId id="261" r:id="rId7"/>
    <p:sldId id="270" r:id="rId8"/>
    <p:sldId id="271" r:id="rId9"/>
    <p:sldId id="263" r:id="rId10"/>
    <p:sldId id="265" r:id="rId11"/>
    <p:sldId id="264" r:id="rId12"/>
    <p:sldId id="272" r:id="rId13"/>
    <p:sldId id="273" r:id="rId14"/>
    <p:sldId id="266" r:id="rId15"/>
    <p:sldId id="275" r:id="rId16"/>
  </p:sldIdLst>
  <p:sldSz cx="9144000" cy="5143500" type="screen16x9"/>
  <p:notesSz cx="6858000" cy="9144000"/>
  <p:embeddedFontLst>
    <p:embeddedFont>
      <p:font typeface="Oswald SemiBold" panose="00000700000000000000" pitchFamily="2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87">
          <p15:clr>
            <a:srgbClr val="A4A3A4"/>
          </p15:clr>
        </p15:guide>
        <p15:guide id="2" pos="5512">
          <p15:clr>
            <a:srgbClr val="9AA0A6"/>
          </p15:clr>
        </p15:guide>
        <p15:guide id="3" orient="horz" pos="742">
          <p15:clr>
            <a:srgbClr val="9AA0A6"/>
          </p15:clr>
        </p15:guide>
        <p15:guide id="4" orient="horz" pos="952">
          <p15:clr>
            <a:srgbClr val="9AA0A6"/>
          </p15:clr>
        </p15:guide>
        <p15:guide id="5" orient="horz" pos="400">
          <p15:clr>
            <a:srgbClr val="9AA0A6"/>
          </p15:clr>
        </p15:guide>
        <p15:guide id="6" pos="263">
          <p15:clr>
            <a:srgbClr val="9AA0A6"/>
          </p15:clr>
        </p15:guide>
        <p15:guide id="7" pos="3885">
          <p15:clr>
            <a:srgbClr val="9AA0A6"/>
          </p15:clr>
        </p15:guide>
        <p15:guide id="8" pos="3431">
          <p15:clr>
            <a:srgbClr val="9AA0A6"/>
          </p15:clr>
        </p15:guide>
        <p15:guide id="9" pos="4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4E7363-E75E-4A75-96DC-689FF9305E1C}" v="1" dt="2023-04-21T16:17:43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350" autoAdjust="0"/>
  </p:normalViewPr>
  <p:slideViewPr>
    <p:cSldViewPr snapToGrid="0">
      <p:cViewPr varScale="1">
        <p:scale>
          <a:sx n="119" d="100"/>
          <a:sy n="119" d="100"/>
        </p:scale>
        <p:origin x="840" y="68"/>
      </p:cViewPr>
      <p:guideLst>
        <p:guide orient="horz" pos="2987"/>
        <p:guide pos="5512"/>
        <p:guide orient="horz" pos="742"/>
        <p:guide orient="horz" pos="952"/>
        <p:guide orient="horz" pos="400"/>
        <p:guide pos="263"/>
        <p:guide pos="3885"/>
        <p:guide pos="3431"/>
        <p:guide pos="4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Freberg" userId="579481080490e445" providerId="LiveId" clId="{7E4E7363-E75E-4A75-96DC-689FF9305E1C}"/>
    <pc:docChg chg="custSel delSld modSld">
      <pc:chgData name="Alex Freberg" userId="579481080490e445" providerId="LiveId" clId="{7E4E7363-E75E-4A75-96DC-689FF9305E1C}" dt="2023-05-04T12:14:13.947" v="10" actId="20577"/>
      <pc:docMkLst>
        <pc:docMk/>
      </pc:docMkLst>
      <pc:sldChg chg="addSp delSp modSp mod">
        <pc:chgData name="Alex Freberg" userId="579481080490e445" providerId="LiveId" clId="{7E4E7363-E75E-4A75-96DC-689FF9305E1C}" dt="2023-04-21T16:17:46.288" v="8" actId="14100"/>
        <pc:sldMkLst>
          <pc:docMk/>
          <pc:sldMk cId="0" sldId="259"/>
        </pc:sldMkLst>
        <pc:picChg chg="del">
          <ac:chgData name="Alex Freberg" userId="579481080490e445" providerId="LiveId" clId="{7E4E7363-E75E-4A75-96DC-689FF9305E1C}" dt="2023-04-21T16:17:29.395" v="1" actId="478"/>
          <ac:picMkLst>
            <pc:docMk/>
            <pc:sldMk cId="0" sldId="259"/>
            <ac:picMk id="2" creationId="{A7C0329B-3880-5E1E-EE7E-07156B1094C7}"/>
          </ac:picMkLst>
        </pc:picChg>
        <pc:picChg chg="add mod">
          <ac:chgData name="Alex Freberg" userId="579481080490e445" providerId="LiveId" clId="{7E4E7363-E75E-4A75-96DC-689FF9305E1C}" dt="2023-04-21T16:17:46.288" v="8" actId="14100"/>
          <ac:picMkLst>
            <pc:docMk/>
            <pc:sldMk cId="0" sldId="259"/>
            <ac:picMk id="10" creationId="{0AB158F4-6B13-B35B-1F8F-F7665AB11184}"/>
          </ac:picMkLst>
        </pc:picChg>
      </pc:sldChg>
      <pc:sldChg chg="modSp mod">
        <pc:chgData name="Alex Freberg" userId="579481080490e445" providerId="LiveId" clId="{7E4E7363-E75E-4A75-96DC-689FF9305E1C}" dt="2023-05-04T12:14:13.947" v="10" actId="20577"/>
        <pc:sldMkLst>
          <pc:docMk/>
          <pc:sldMk cId="0" sldId="266"/>
        </pc:sldMkLst>
        <pc:spChg chg="mod">
          <ac:chgData name="Alex Freberg" userId="579481080490e445" providerId="LiveId" clId="{7E4E7363-E75E-4A75-96DC-689FF9305E1C}" dt="2023-05-04T12:14:13.947" v="10" actId="20577"/>
          <ac:spMkLst>
            <pc:docMk/>
            <pc:sldMk cId="0" sldId="266"/>
            <ac:spMk id="195" creationId="{00000000-0000-0000-0000-000000000000}"/>
          </ac:spMkLst>
        </pc:spChg>
      </pc:sldChg>
      <pc:sldChg chg="del">
        <pc:chgData name="Alex Freberg" userId="579481080490e445" providerId="LiveId" clId="{7E4E7363-E75E-4A75-96DC-689FF9305E1C}" dt="2023-04-21T16:11:57.578" v="0" actId="47"/>
        <pc:sldMkLst>
          <pc:docMk/>
          <pc:sldMk cId="4118216148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65a2832cf4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165a2832cf4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Data Cleaning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 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Identifies data quality issues: ChatGPT can help you spot inconsistencies, missing values, and potential outliers in your data.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Suggests data cleaning techniques: ChatGPT can recommend appropriate techniques for addressing data quality issues based on your specific dataset and goals.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Generates data cleaning code: ChatGPT can create code snippets to automate data cleaning tasks, saving time and reducing the risk of errors.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Validates cleaned data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5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b27fd003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22b27fd003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Answering Domain Questions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 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Provides domain-specific insights: ChatGPT can answer questions about specific industries, helping you make informed decisions in your data analysis.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Clarifies terminology: ChatGPT can explain domain-specific terms and jargon, improving your understanding of the subject matter.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Offers contextual guidance: ChatGPT can provide advice on how to approach data analysis in specific domains, considering industry-specific nuances and trends.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Shares case studies and best practices: ChatGPT can provide examples of successful data analysis projects in your domain, helping you learn from real-world experiences.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8786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b27fd003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22b27fd003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Answering Domain Questions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 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Provides domain-specific insights: ChatGPT can answer questions about specific industries, helping you make informed decisions in your data analysis.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Clarifies terminology: ChatGPT can explain domain-specific terms and jargon, improving your understanding of the subject matter.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Offers contextual guidance: ChatGPT can provide advice on how to approach data analysis in specific domains, considering industry-specific nuances and trends.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Shares case studies and best practices: ChatGPT can provide examples of successful data analysis projects in your domain, helping you learn from real-world experiences.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361901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b27fd00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22b27fd00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Detects potential errors: ChatGPT can identify potential issues in your code and provide guidance on how to fix them.</a:t>
            </a:r>
            <a:endParaRPr sz="15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134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5a2832cf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g165a2832cf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40e3669309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40e3669309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125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5a2832cf4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165a2832cf4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Be sure to tell teachers that they can use </a:t>
            </a:r>
            <a:r>
              <a:rPr lang="en-US" sz="1400" dirty="0" err="1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</a:t>
            </a:r>
            <a:r>
              <a:rPr lang="en-US" sz="14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 to help integrate The Bible and Christian values  into this lesson plan… this topic, etc.</a:t>
            </a:r>
            <a:endParaRPr sz="7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5a2832cf4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65a2832cf4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Explaining Code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 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Deciphers complex syntax: ChatGPT can help you understand unfamiliar or complicated code by providing clear explanations of code structures, functions, and logic.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Offers code optimization suggestions: ChatGPT can suggest ways to improve your code, making it more efficient, readable, and maintainable.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Explains library and API usage: ChatGPT can help you understand the purpose and usage of various libraries and APIs, helping you integrate them effectively into your data analysis workflow.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Generating Code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5a2832cf4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165a2832cf4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Provides step-by-step guidance: ChatGPT can walk you through complex data analysis techniques, breaking down concepts into smaller, digestible parts.</a:t>
            </a: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Offers personalized learning: ChatGPT can adapt to your current skill level, providing tailored explanations and examples to help you grasp new topics.</a:t>
            </a: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Suggests relevant resources: ChatGPT can recommend articles, tutorials, and courses to deepen your understanding of specific data analysis topics.</a:t>
            </a: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Encourages interactive learning: You can ask ChatGPT questions to clarify doubts, test your understanding, and get immediate feedback on your learning progress.</a:t>
            </a: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1400"/>
              <a:buFont typeface="Roboto"/>
              <a:buChar char="●"/>
            </a:pPr>
            <a:endParaRPr sz="140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sz="700"/>
          </a:p>
        </p:txBody>
      </p:sp>
    </p:spTree>
    <p:extLst>
      <p:ext uri="{BB962C8B-B14F-4D97-AF65-F5344CB8AC3E}">
        <p14:creationId xmlns:p14="http://schemas.microsoft.com/office/powerpoint/2010/main" val="717326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064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65a2832cf4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165a2832cf4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Answering Domain Questions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 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Provides domain-specific insights: ChatGPT can answer questions about specific industries, helping you make informed decisions in your data analysis.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Clarifies terminology: ChatGPT can explain domain-specific terms and jargon, improving your understanding of the subject matter.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Offers contextual guidance: ChatGPT can provide advice on how to approach data analysis in specific domains, considering industry-specific nuances and trends.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Shares case studies and best practices: ChatGPT can provide examples of successful data analysis projects in your domain, helping you learn from real-world experiences.</a:t>
            </a:r>
            <a:endParaRPr sz="1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5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84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2019300" y="2313452"/>
            <a:ext cx="209675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How you can use it</a:t>
            </a:r>
            <a:endParaRPr sz="20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5" name="Google Shape;92;p16">
            <a:extLst>
              <a:ext uri="{FF2B5EF4-FFF2-40B4-BE49-F238E27FC236}">
                <a16:creationId xmlns:a16="http://schemas.microsoft.com/office/drawing/2014/main" id="{F9B75FF3-6013-2947-AD66-7DD204948186}"/>
              </a:ext>
            </a:extLst>
          </p:cNvPr>
          <p:cNvSpPr/>
          <p:nvPr/>
        </p:nvSpPr>
        <p:spPr>
          <a:xfrm>
            <a:off x="1785163" y="269325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5;p13">
            <a:extLst>
              <a:ext uri="{FF2B5EF4-FFF2-40B4-BE49-F238E27FC236}">
                <a16:creationId xmlns:a16="http://schemas.microsoft.com/office/drawing/2014/main" id="{F30B5D5F-0CCE-F81F-314E-89CFD56AF55B}"/>
              </a:ext>
            </a:extLst>
          </p:cNvPr>
          <p:cNvSpPr txBox="1"/>
          <p:nvPr/>
        </p:nvSpPr>
        <p:spPr>
          <a:xfrm>
            <a:off x="709950" y="1189879"/>
            <a:ext cx="772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ChatGPT Crash Course for Teachers</a:t>
            </a:r>
            <a:endParaRPr sz="38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7" name="Google Shape;55;p13">
            <a:extLst>
              <a:ext uri="{FF2B5EF4-FFF2-40B4-BE49-F238E27FC236}">
                <a16:creationId xmlns:a16="http://schemas.microsoft.com/office/drawing/2014/main" id="{48E53546-6407-1DDB-81E8-4CFAF584F2D2}"/>
              </a:ext>
            </a:extLst>
          </p:cNvPr>
          <p:cNvSpPr txBox="1"/>
          <p:nvPr/>
        </p:nvSpPr>
        <p:spPr>
          <a:xfrm>
            <a:off x="2019300" y="2826305"/>
            <a:ext cx="312545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How your students can use it</a:t>
            </a:r>
          </a:p>
        </p:txBody>
      </p:sp>
      <p:sp>
        <p:nvSpPr>
          <p:cNvPr id="8" name="Google Shape;55;p13">
            <a:extLst>
              <a:ext uri="{FF2B5EF4-FFF2-40B4-BE49-F238E27FC236}">
                <a16:creationId xmlns:a16="http://schemas.microsoft.com/office/drawing/2014/main" id="{EE7DC468-78A8-D821-B36C-EA3D9B1D38AF}"/>
              </a:ext>
            </a:extLst>
          </p:cNvPr>
          <p:cNvSpPr txBox="1"/>
          <p:nvPr/>
        </p:nvSpPr>
        <p:spPr>
          <a:xfrm>
            <a:off x="2019300" y="3329255"/>
            <a:ext cx="268095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Cautions/Considerations</a:t>
            </a:r>
          </a:p>
        </p:txBody>
      </p:sp>
      <p:sp>
        <p:nvSpPr>
          <p:cNvPr id="9" name="Google Shape;92;p16">
            <a:extLst>
              <a:ext uri="{FF2B5EF4-FFF2-40B4-BE49-F238E27FC236}">
                <a16:creationId xmlns:a16="http://schemas.microsoft.com/office/drawing/2014/main" id="{75C44EC4-E8D6-F4AF-140B-2B74F3439C4D}"/>
              </a:ext>
            </a:extLst>
          </p:cNvPr>
          <p:cNvSpPr/>
          <p:nvPr/>
        </p:nvSpPr>
        <p:spPr>
          <a:xfrm>
            <a:off x="1785163" y="3180529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92;p16">
            <a:extLst>
              <a:ext uri="{FF2B5EF4-FFF2-40B4-BE49-F238E27FC236}">
                <a16:creationId xmlns:a16="http://schemas.microsoft.com/office/drawing/2014/main" id="{8DE85485-E808-FF06-799F-F7A326EAAE72}"/>
              </a:ext>
            </a:extLst>
          </p:cNvPr>
          <p:cNvSpPr/>
          <p:nvPr/>
        </p:nvSpPr>
        <p:spPr>
          <a:xfrm>
            <a:off x="1785163" y="369915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EFC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51421" y="1654775"/>
            <a:ext cx="380029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4389" y="-612575"/>
            <a:ext cx="48956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421349" y="211475"/>
            <a:ext cx="5745401" cy="532800"/>
          </a:xfrm>
          <a:prstGeom prst="roundRect">
            <a:avLst>
              <a:gd name="adj" fmla="val 17272"/>
            </a:avLst>
          </a:prstGeom>
          <a:solidFill>
            <a:srgbClr val="81E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22"/>
          <p:cNvSpPr/>
          <p:nvPr/>
        </p:nvSpPr>
        <p:spPr>
          <a:xfrm>
            <a:off x="241277" y="1299574"/>
            <a:ext cx="5215200" cy="3086400"/>
          </a:xfrm>
          <a:prstGeom prst="roundRect">
            <a:avLst>
              <a:gd name="adj" fmla="val 669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title"/>
          </p:nvPr>
        </p:nvSpPr>
        <p:spPr>
          <a:xfrm>
            <a:off x="533924" y="144205"/>
            <a:ext cx="5792447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2. Writing Assistance and Editing</a:t>
            </a: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533924" y="1726831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533924" y="2640950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body" idx="1"/>
          </p:nvPr>
        </p:nvSpPr>
        <p:spPr>
          <a:xfrm>
            <a:off x="698811" y="1546950"/>
            <a:ext cx="4834800" cy="29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can help paraphrase or expand initial drafts of writing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It can help proofread, spellcheck, and offer suggestions on entire papers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Can outline a paper on desired topic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183;p22">
            <a:extLst>
              <a:ext uri="{FF2B5EF4-FFF2-40B4-BE49-F238E27FC236}">
                <a16:creationId xmlns:a16="http://schemas.microsoft.com/office/drawing/2014/main" id="{22E2A444-4834-B8A2-C9D1-BDF467DE2059}"/>
              </a:ext>
            </a:extLst>
          </p:cNvPr>
          <p:cNvSpPr/>
          <p:nvPr/>
        </p:nvSpPr>
        <p:spPr>
          <a:xfrm>
            <a:off x="533924" y="3513462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B5B39-BB42-EA9D-306D-20316C7D52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052" y="1134653"/>
            <a:ext cx="3485717" cy="3391120"/>
          </a:xfrm>
          <a:prstGeom prst="roundRect">
            <a:avLst>
              <a:gd name="adj" fmla="val 4909"/>
            </a:avLst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DC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525" y="-805000"/>
            <a:ext cx="5073877" cy="533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562765">
            <a:off x="-241861" y="-911676"/>
            <a:ext cx="489567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>
            <a:off x="421350" y="211475"/>
            <a:ext cx="3135241" cy="532800"/>
          </a:xfrm>
          <a:prstGeom prst="roundRect">
            <a:avLst>
              <a:gd name="adj" fmla="val 17272"/>
            </a:avLst>
          </a:prstGeom>
          <a:solidFill>
            <a:srgbClr val="FFCD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1"/>
          <p:cNvSpPr/>
          <p:nvPr/>
        </p:nvSpPr>
        <p:spPr>
          <a:xfrm>
            <a:off x="187502" y="1291555"/>
            <a:ext cx="5215200" cy="3090300"/>
          </a:xfrm>
          <a:prstGeom prst="roundRect">
            <a:avLst>
              <a:gd name="adj" fmla="val 82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464813" y="18801"/>
            <a:ext cx="60159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200" dirty="0">
                <a:latin typeface="Oswald SemiBold"/>
                <a:ea typeface="Oswald SemiBold"/>
                <a:cs typeface="Oswald SemiBold"/>
                <a:sym typeface="Oswald SemiBold"/>
              </a:rPr>
              <a:t>3. Personal Tutor</a:t>
            </a:r>
            <a:endParaRPr sz="3200" dirty="0"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464813" y="172064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1"/>
          <p:cNvSpPr/>
          <p:nvPr/>
        </p:nvSpPr>
        <p:spPr>
          <a:xfrm>
            <a:off x="464813" y="2645300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1"/>
          <p:cNvSpPr/>
          <p:nvPr/>
        </p:nvSpPr>
        <p:spPr>
          <a:xfrm>
            <a:off x="464813" y="352420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body" idx="1"/>
          </p:nvPr>
        </p:nvSpPr>
        <p:spPr>
          <a:xfrm>
            <a:off x="644350" y="1531762"/>
            <a:ext cx="45672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Ask it to generate practice questions and when completed, ask it to explain answers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can help simplify complex topics and provide examples 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Offers real time feedback on work and can even encourage students on their hard work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1FF76E-9247-D6D0-6916-2B96518331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525" y="948527"/>
            <a:ext cx="3626475" cy="3520320"/>
          </a:xfrm>
          <a:prstGeom prst="roundRect">
            <a:avLst>
              <a:gd name="adj" fmla="val 4242"/>
            </a:avLst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84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709950" y="1862499"/>
            <a:ext cx="772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Cautions/Considerations</a:t>
            </a:r>
            <a:endParaRPr sz="38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188141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DC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525" y="-805000"/>
            <a:ext cx="5073877" cy="533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562765">
            <a:off x="-241861" y="-911676"/>
            <a:ext cx="489567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>
            <a:off x="421351" y="211475"/>
            <a:ext cx="2518552" cy="532800"/>
          </a:xfrm>
          <a:prstGeom prst="roundRect">
            <a:avLst>
              <a:gd name="adj" fmla="val 17272"/>
            </a:avLst>
          </a:prstGeom>
          <a:solidFill>
            <a:srgbClr val="FFCD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1"/>
          <p:cNvSpPr/>
          <p:nvPr/>
        </p:nvSpPr>
        <p:spPr>
          <a:xfrm>
            <a:off x="187502" y="1291555"/>
            <a:ext cx="5215200" cy="3090300"/>
          </a:xfrm>
          <a:prstGeom prst="roundRect">
            <a:avLst>
              <a:gd name="adj" fmla="val 82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464813" y="18801"/>
            <a:ext cx="60159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200" dirty="0">
                <a:latin typeface="Oswald SemiBold"/>
                <a:ea typeface="Oswald SemiBold"/>
                <a:cs typeface="Oswald SemiBold"/>
                <a:sym typeface="Oswald SemiBold"/>
              </a:rPr>
              <a:t>1. Plaigarism</a:t>
            </a:r>
            <a:endParaRPr sz="3200" dirty="0"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464813" y="172064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1"/>
          <p:cNvSpPr/>
          <p:nvPr/>
        </p:nvSpPr>
        <p:spPr>
          <a:xfrm>
            <a:off x="464813" y="231367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1"/>
          <p:cNvSpPr/>
          <p:nvPr/>
        </p:nvSpPr>
        <p:spPr>
          <a:xfrm>
            <a:off x="463082" y="3213759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body" idx="1"/>
          </p:nvPr>
        </p:nvSpPr>
        <p:spPr>
          <a:xfrm>
            <a:off x="644350" y="1531762"/>
            <a:ext cx="45672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can write extremely realistic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can help simplify complex topics and provide examples 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Offers real time feedback on work and can even encourage students on their hard work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DCCC0-EBD4-9FBD-DCEB-F5D517697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525" y="983546"/>
            <a:ext cx="3569379" cy="3506507"/>
          </a:xfrm>
          <a:prstGeom prst="roundRect">
            <a:avLst>
              <a:gd name="adj" fmla="val 5751"/>
            </a:avLst>
          </a:prstGeom>
        </p:spPr>
      </p:pic>
    </p:spTree>
    <p:extLst>
      <p:ext uri="{BB962C8B-B14F-4D97-AF65-F5344CB8AC3E}">
        <p14:creationId xmlns:p14="http://schemas.microsoft.com/office/powerpoint/2010/main" val="2697111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EFC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51421" y="1654775"/>
            <a:ext cx="380029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4389" y="-612575"/>
            <a:ext cx="48956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/>
          <p:nvPr/>
        </p:nvSpPr>
        <p:spPr>
          <a:xfrm>
            <a:off x="421350" y="211475"/>
            <a:ext cx="2970436" cy="532800"/>
          </a:xfrm>
          <a:prstGeom prst="roundRect">
            <a:avLst>
              <a:gd name="adj" fmla="val 17272"/>
            </a:avLst>
          </a:prstGeom>
          <a:solidFill>
            <a:srgbClr val="81E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418125" y="1880775"/>
            <a:ext cx="5215200" cy="2811900"/>
          </a:xfrm>
          <a:prstGeom prst="roundRect">
            <a:avLst>
              <a:gd name="adj" fmla="val 669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533925" y="144205"/>
            <a:ext cx="49836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2</a:t>
            </a:r>
            <a:r>
              <a:rPr lang="en" sz="320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. </a:t>
            </a: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Misformation</a:t>
            </a: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96" name="Google Shape;196;p23"/>
          <p:cNvSpPr/>
          <p:nvPr/>
        </p:nvSpPr>
        <p:spPr>
          <a:xfrm>
            <a:off x="682763" y="2325418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3"/>
          <p:cNvSpPr/>
          <p:nvPr/>
        </p:nvSpPr>
        <p:spPr>
          <a:xfrm>
            <a:off x="682763" y="3238053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8" name="Google Shape;198;p23"/>
          <p:cNvPicPr preferRelativeResize="0"/>
          <p:nvPr/>
        </p:nvPicPr>
        <p:blipFill rotWithShape="1">
          <a:blip r:embed="rId5">
            <a:alphaModFix/>
          </a:blip>
          <a:srcRect l="16922" t="7621" r="16922" b="996"/>
          <a:stretch/>
        </p:blipFill>
        <p:spPr>
          <a:xfrm>
            <a:off x="6166750" y="1178000"/>
            <a:ext cx="2583300" cy="3563100"/>
          </a:xfrm>
          <a:prstGeom prst="roundRect">
            <a:avLst>
              <a:gd name="adj" fmla="val 8386"/>
            </a:avLst>
          </a:prstGeom>
          <a:noFill/>
          <a:ln>
            <a:noFill/>
          </a:ln>
        </p:spPr>
      </p:pic>
      <p:sp>
        <p:nvSpPr>
          <p:cNvPr id="200" name="Google Shape;200;p23"/>
          <p:cNvSpPr txBox="1">
            <a:spLocks noGrp="1"/>
          </p:cNvSpPr>
          <p:nvPr>
            <p:ph type="body" idx="1"/>
          </p:nvPr>
        </p:nvSpPr>
        <p:spPr>
          <a:xfrm>
            <a:off x="831975" y="2145263"/>
            <a:ext cx="4895700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can write inaccurate or outdated information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Can provide information confidently which sounds believable, but is not correct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Google Shape;201;p23"/>
          <p:cNvPicPr preferRelativeResize="0"/>
          <p:nvPr/>
        </p:nvPicPr>
        <p:blipFill rotWithShape="1">
          <a:blip r:embed="rId6">
            <a:alphaModFix/>
          </a:blip>
          <a:srcRect l="17666" r="34009"/>
          <a:stretch/>
        </p:blipFill>
        <p:spPr>
          <a:xfrm>
            <a:off x="6166750" y="1178000"/>
            <a:ext cx="2583300" cy="3563100"/>
          </a:xfrm>
          <a:prstGeom prst="roundRect">
            <a:avLst>
              <a:gd name="adj" fmla="val 8386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84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709950" y="1862499"/>
            <a:ext cx="772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Questions?</a:t>
            </a:r>
            <a:endParaRPr sz="38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829796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DC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550" y="-166375"/>
            <a:ext cx="5622326" cy="59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418125" y="1178000"/>
            <a:ext cx="5374500" cy="3563100"/>
          </a:xfrm>
          <a:prstGeom prst="roundRect">
            <a:avLst>
              <a:gd name="adj" fmla="val 650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421350" y="211475"/>
            <a:ext cx="3232800" cy="532800"/>
          </a:xfrm>
          <a:prstGeom prst="roundRect">
            <a:avLst>
              <a:gd name="adj" fmla="val 17272"/>
            </a:avLst>
          </a:prstGeom>
          <a:solidFill>
            <a:srgbClr val="FFCD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533925" y="145150"/>
            <a:ext cx="33114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What is ChatGPT?</a:t>
            </a:r>
            <a:endParaRPr sz="320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836175" y="1408250"/>
            <a:ext cx="4853700" cy="31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is a large language model developed by OpenAI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Developed to understand natural language and generate human-like responses to a wide range of prompts (text, voice, images…)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Has a variety of uses (language translation, content creation, and data analytics)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682763" y="1589075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682763" y="2298047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682763" y="3449758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96;p16">
            <a:extLst>
              <a:ext uri="{FF2B5EF4-FFF2-40B4-BE49-F238E27FC236}">
                <a16:creationId xmlns:a16="http://schemas.microsoft.com/office/drawing/2014/main" id="{603E02D5-A7F2-A432-772C-D92CD370CD8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811" r="22811"/>
          <a:stretch/>
        </p:blipFill>
        <p:spPr>
          <a:xfrm>
            <a:off x="6121850" y="1178000"/>
            <a:ext cx="2583300" cy="3563100"/>
          </a:xfrm>
          <a:prstGeom prst="roundRect">
            <a:avLst>
              <a:gd name="adj" fmla="val 97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EF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46563">
            <a:off x="6225139" y="-1429386"/>
            <a:ext cx="5231174" cy="549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46563">
            <a:off x="-1636786" y="-176236"/>
            <a:ext cx="5231174" cy="549597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/>
          <p:nvPr/>
        </p:nvSpPr>
        <p:spPr>
          <a:xfrm>
            <a:off x="421350" y="211475"/>
            <a:ext cx="3516300" cy="532800"/>
          </a:xfrm>
          <a:prstGeom prst="roundRect">
            <a:avLst>
              <a:gd name="adj" fmla="val 17272"/>
            </a:avLst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149679" y="1156735"/>
            <a:ext cx="5055946" cy="3550800"/>
          </a:xfrm>
          <a:prstGeom prst="roundRect">
            <a:avLst>
              <a:gd name="adj" fmla="val 790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33925" y="14594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How Does it Work?</a:t>
            </a:r>
            <a:endParaRPr sz="320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528729" y="1489910"/>
            <a:ext cx="4676896" cy="26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User inputs a “Prompt” which asks or tells 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what they want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ChatGPT takes the input and uses reasoning to understand what the user wants and generates an output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Remembers previous conversations so your prompts can build on one another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437217" y="1721969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437217" y="2445121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37217" y="3503544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B158F4-6B13-B35B-1F8F-F7665AB11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825" y="1241795"/>
            <a:ext cx="3743700" cy="3255777"/>
          </a:xfrm>
          <a:prstGeom prst="roundRect">
            <a:avLst>
              <a:gd name="adj" fmla="val 5890"/>
            </a:avLst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84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709950" y="1862499"/>
            <a:ext cx="772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How Teachers Can Use ChatGPT</a:t>
            </a:r>
            <a:endParaRPr sz="38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035923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E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51207">
            <a:off x="6233639" y="934325"/>
            <a:ext cx="489567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70238">
            <a:off x="-1475546" y="1068633"/>
            <a:ext cx="5069695" cy="598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421350" y="211475"/>
            <a:ext cx="3622500" cy="532800"/>
          </a:xfrm>
          <a:prstGeom prst="roundRect">
            <a:avLst>
              <a:gd name="adj" fmla="val 17272"/>
            </a:avLst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216622" y="1344575"/>
            <a:ext cx="4971377" cy="3228900"/>
          </a:xfrm>
          <a:prstGeom prst="roundRect">
            <a:avLst>
              <a:gd name="adj" fmla="val 1159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533925" y="146675"/>
            <a:ext cx="382975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3200"/>
              <a:buFont typeface="Oswald SemiBold"/>
              <a:buAutoNum type="arabicPeriod"/>
            </a:pP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L</a:t>
            </a:r>
            <a:r>
              <a:rPr lang="en-US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e</a:t>
            </a: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sson Planning</a:t>
            </a:r>
            <a:b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</a:b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446637" y="1780121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 rot="10800000" flipH="1">
            <a:off x="457968" y="2684812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652299" y="1273237"/>
            <a:ext cx="4535700" cy="23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Create Outline for daily, weekly, monthly lessons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Generates outlines for specific subjects and topics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Customizing content to address individual student needs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7"/>
          <p:cNvSpPr/>
          <p:nvPr/>
        </p:nvSpPr>
        <p:spPr>
          <a:xfrm rot="10800000" flipH="1">
            <a:off x="457968" y="3562786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26AEF6-3622-5BB7-2A2B-C006CA1EF3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4708" y="1020727"/>
            <a:ext cx="3701150" cy="3828986"/>
          </a:xfrm>
          <a:prstGeom prst="roundRect">
            <a:avLst>
              <a:gd name="adj" fmla="val 5623"/>
            </a:avLst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DC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42636" y="2169350"/>
            <a:ext cx="48956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8611">
            <a:off x="6497554" y="554825"/>
            <a:ext cx="380029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421350" y="211475"/>
            <a:ext cx="3629950" cy="532800"/>
          </a:xfrm>
          <a:prstGeom prst="roundRect">
            <a:avLst>
              <a:gd name="adj" fmla="val 17272"/>
            </a:avLst>
          </a:prstGeom>
          <a:solidFill>
            <a:srgbClr val="FFCD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263443" y="1409375"/>
            <a:ext cx="5099400" cy="3228900"/>
          </a:xfrm>
          <a:prstGeom prst="roundRect">
            <a:avLst>
              <a:gd name="adj" fmla="val 7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´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533925" y="140956"/>
            <a:ext cx="49836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2. Content Creation</a:t>
            </a: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609939" y="1876299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29243" y="1689275"/>
            <a:ext cx="4649400" cy="26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Creation of supplementary materials (worksheets, quizzes, etc.)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Creating reading lists, classroom activities, games, worksheets, and handouts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Can provide links and resources for specific content you need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/>
          <p:nvPr/>
        </p:nvSpPr>
        <p:spPr>
          <a:xfrm rot="10800000" flipH="1">
            <a:off x="609939" y="2778067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26;p18">
            <a:extLst>
              <a:ext uri="{FF2B5EF4-FFF2-40B4-BE49-F238E27FC236}">
                <a16:creationId xmlns:a16="http://schemas.microsoft.com/office/drawing/2014/main" id="{AAAA3B34-61A8-9654-17D2-D2B051A1CA8B}"/>
              </a:ext>
            </a:extLst>
          </p:cNvPr>
          <p:cNvSpPr/>
          <p:nvPr/>
        </p:nvSpPr>
        <p:spPr>
          <a:xfrm rot="10800000" flipH="1">
            <a:off x="610768" y="3672534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EA19DE-C24C-DB7B-1579-EC7C6932B2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6758" y="1192626"/>
            <a:ext cx="3574472" cy="3478322"/>
          </a:xfrm>
          <a:prstGeom prst="roundRect">
            <a:avLst>
              <a:gd name="adj" fmla="val 6449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E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51207">
            <a:off x="6233639" y="934325"/>
            <a:ext cx="489567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70238">
            <a:off x="-1475546" y="1068633"/>
            <a:ext cx="5069695" cy="598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421349" y="211475"/>
            <a:ext cx="3704301" cy="532800"/>
          </a:xfrm>
          <a:prstGeom prst="roundRect">
            <a:avLst>
              <a:gd name="adj" fmla="val 17272"/>
            </a:avLst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125625" y="1344575"/>
            <a:ext cx="5111771" cy="3228900"/>
          </a:xfrm>
          <a:prstGeom prst="roundRect">
            <a:avLst>
              <a:gd name="adj" fmla="val 1159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533924" y="146675"/>
            <a:ext cx="4038075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633"/>
              </a:buClr>
              <a:buSzPts val="3200"/>
            </a:pPr>
            <a:r>
              <a:rPr lang="en-US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3. Create Templates</a:t>
            </a:r>
            <a:b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</a:b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318658" y="1742907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 rot="10800000" flipH="1">
            <a:off x="318658" y="2640869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471681" y="1249486"/>
            <a:ext cx="4765715" cy="23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Create templates for Parent Communications: Weekly updates, Poor classroom behavior, etc.</a:t>
            </a:r>
            <a:b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Templates for Study guide and review materials</a:t>
            </a:r>
            <a:b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sz="1700" dirty="0" err="1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possibilitie</a:t>
            </a: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700" dirty="0" err="1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sare</a:t>
            </a: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 endless!</a:t>
            </a:r>
            <a:b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Remember:</a:t>
            </a:r>
            <a:r>
              <a:rPr lang="en-US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 Give follow up prompts to fine tune the output</a:t>
            </a:r>
          </a:p>
        </p:txBody>
      </p:sp>
      <p:sp>
        <p:nvSpPr>
          <p:cNvPr id="112" name="Google Shape;112;p17"/>
          <p:cNvSpPr/>
          <p:nvPr/>
        </p:nvSpPr>
        <p:spPr>
          <a:xfrm rot="10800000" flipH="1">
            <a:off x="318658" y="3219920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2BABFA-656A-0B38-A34E-0E59ECA1BB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8918" y="1097857"/>
            <a:ext cx="3719457" cy="3595574"/>
          </a:xfrm>
          <a:prstGeom prst="roundRect">
            <a:avLst>
              <a:gd name="adj" fmla="val 4894"/>
            </a:avLst>
          </a:prstGeom>
        </p:spPr>
      </p:pic>
      <p:sp>
        <p:nvSpPr>
          <p:cNvPr id="3" name="Google Shape;112;p17">
            <a:extLst>
              <a:ext uri="{FF2B5EF4-FFF2-40B4-BE49-F238E27FC236}">
                <a16:creationId xmlns:a16="http://schemas.microsoft.com/office/drawing/2014/main" id="{7EDA0459-02D5-682F-4F6C-2A4145990425}"/>
              </a:ext>
            </a:extLst>
          </p:cNvPr>
          <p:cNvSpPr/>
          <p:nvPr/>
        </p:nvSpPr>
        <p:spPr>
          <a:xfrm rot="10800000" flipH="1">
            <a:off x="318658" y="3826651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13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84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709950" y="1862499"/>
            <a:ext cx="7724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How Students Can Use ChatGPT</a:t>
            </a:r>
            <a:endParaRPr sz="3800" dirty="0"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05484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DC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525" y="-805000"/>
            <a:ext cx="5073877" cy="533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562765">
            <a:off x="-241861" y="-911676"/>
            <a:ext cx="489567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421350" y="211475"/>
            <a:ext cx="3906101" cy="532800"/>
          </a:xfrm>
          <a:prstGeom prst="roundRect">
            <a:avLst>
              <a:gd name="adj" fmla="val 17272"/>
            </a:avLst>
          </a:prstGeom>
          <a:solidFill>
            <a:srgbClr val="FFCD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219332" y="1288449"/>
            <a:ext cx="5215200" cy="3237300"/>
          </a:xfrm>
          <a:prstGeom prst="roundRect">
            <a:avLst>
              <a:gd name="adj" fmla="val 82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533925" y="144200"/>
            <a:ext cx="59199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 dirty="0">
                <a:solidFill>
                  <a:srgbClr val="0E1633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1. Research/Studying</a:t>
            </a:r>
            <a:endParaRPr sz="3200" dirty="0">
              <a:solidFill>
                <a:srgbClr val="0E1633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489846" y="1659500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489846" y="2564736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489846" y="3453537"/>
            <a:ext cx="91500" cy="91500"/>
          </a:xfrm>
          <a:prstGeom prst="ellipse">
            <a:avLst/>
          </a:prstGeom>
          <a:solidFill>
            <a:srgbClr val="54D0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1"/>
          </p:nvPr>
        </p:nvSpPr>
        <p:spPr>
          <a:xfrm>
            <a:off x="676558" y="1453524"/>
            <a:ext cx="4690200" cy="2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Students can use it to summarize notes, books, lectures into easily understood points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Provides links and resources to articles and websites for specified topics</a:t>
            </a:r>
            <a:b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E1633"/>
                </a:solidFill>
                <a:latin typeface="Roboto"/>
                <a:ea typeface="Roboto"/>
                <a:cs typeface="Roboto"/>
                <a:sym typeface="Roboto"/>
              </a:rPr>
              <a:t>Can ask ChatGPT to create a study guide on certain subjects and topics</a:t>
            </a:r>
            <a:endParaRPr sz="1700" dirty="0">
              <a:solidFill>
                <a:srgbClr val="0E16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67CC54-866A-1FD2-F0ED-7F3EB0589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525" y="1117239"/>
            <a:ext cx="3553506" cy="3484000"/>
          </a:xfrm>
          <a:prstGeom prst="roundRect">
            <a:avLst>
              <a:gd name="adj" fmla="val 5680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1029</Words>
  <Application>Microsoft Office PowerPoint</Application>
  <PresentationFormat>On-screen Show (16:9)</PresentationFormat>
  <Paragraphs>92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Roboto</vt:lpstr>
      <vt:lpstr>Arial</vt:lpstr>
      <vt:lpstr>Oswald SemiBold</vt:lpstr>
      <vt:lpstr>Simple Light</vt:lpstr>
      <vt:lpstr>PowerPoint Presentation</vt:lpstr>
      <vt:lpstr>What is ChatGPT?</vt:lpstr>
      <vt:lpstr>How Does it Work?</vt:lpstr>
      <vt:lpstr>PowerPoint Presentation</vt:lpstr>
      <vt:lpstr>Lesson Planning </vt:lpstr>
      <vt:lpstr>2. Content Creation</vt:lpstr>
      <vt:lpstr>3. Create Templates </vt:lpstr>
      <vt:lpstr>PowerPoint Presentation</vt:lpstr>
      <vt:lpstr>1. Research/Studying</vt:lpstr>
      <vt:lpstr>2. Writing Assistance and Editing</vt:lpstr>
      <vt:lpstr>3. Personal Tutor </vt:lpstr>
      <vt:lpstr>PowerPoint Presentation</vt:lpstr>
      <vt:lpstr>1. Plaigarism </vt:lpstr>
      <vt:lpstr>2. Misformation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Alex Freberg</cp:lastModifiedBy>
  <cp:revision>1</cp:revision>
  <dcterms:modified xsi:type="dcterms:W3CDTF">2023-05-04T12:14:15Z</dcterms:modified>
</cp:coreProperties>
</file>